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4" r:id="rId3"/>
    <p:sldId id="257" r:id="rId4"/>
    <p:sldId id="347" r:id="rId5"/>
    <p:sldId id="258" r:id="rId6"/>
    <p:sldId id="291" r:id="rId7"/>
    <p:sldId id="292" r:id="rId8"/>
    <p:sldId id="298" r:id="rId9"/>
    <p:sldId id="339" r:id="rId10"/>
    <p:sldId id="296" r:id="rId11"/>
    <p:sldId id="303" r:id="rId12"/>
    <p:sldId id="299" r:id="rId13"/>
    <p:sldId id="338" r:id="rId14"/>
    <p:sldId id="302" r:id="rId15"/>
    <p:sldId id="344" r:id="rId16"/>
    <p:sldId id="259" r:id="rId17"/>
    <p:sldId id="326" r:id="rId18"/>
    <p:sldId id="328" r:id="rId19"/>
    <p:sldId id="329" r:id="rId20"/>
    <p:sldId id="260" r:id="rId21"/>
    <p:sldId id="348" r:id="rId22"/>
    <p:sldId id="327" r:id="rId23"/>
    <p:sldId id="331" r:id="rId24"/>
    <p:sldId id="333" r:id="rId25"/>
    <p:sldId id="334" r:id="rId26"/>
    <p:sldId id="335" r:id="rId27"/>
    <p:sldId id="336" r:id="rId28"/>
    <p:sldId id="337" r:id="rId29"/>
    <p:sldId id="261" r:id="rId30"/>
    <p:sldId id="346" r:id="rId31"/>
    <p:sldId id="282" r:id="rId32"/>
    <p:sldId id="262" r:id="rId33"/>
    <p:sldId id="293" r:id="rId34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04040"/>
    <a:srgbClr val="FFC000"/>
    <a:srgbClr val="E2A700"/>
    <a:srgbClr val="E73A1C"/>
    <a:srgbClr val="A6A6A6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3692"/>
  </p:normalViewPr>
  <p:slideViewPr>
    <p:cSldViewPr snapToGrid="0" snapToObjects="1">
      <p:cViewPr varScale="1">
        <p:scale>
          <a:sx n="82" d="100"/>
          <a:sy n="82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弯拽吾" userId="2d24213b-a417-455f-8f6d-828d29a227fa" providerId="ADAL" clId="{9D3BDD95-BD88-4601-ADBC-8241523C3AAE}"/>
    <pc:docChg chg="modSld">
      <pc:chgData name="弯拽吾" userId="2d24213b-a417-455f-8f6d-828d29a227fa" providerId="ADAL" clId="{9D3BDD95-BD88-4601-ADBC-8241523C3AAE}" dt="2022-05-17T07:58:33.546" v="0" actId="1076"/>
      <pc:docMkLst>
        <pc:docMk/>
      </pc:docMkLst>
      <pc:sldChg chg="modSp mod">
        <pc:chgData name="弯拽吾" userId="2d24213b-a417-455f-8f6d-828d29a227fa" providerId="ADAL" clId="{9D3BDD95-BD88-4601-ADBC-8241523C3AAE}" dt="2022-05-17T07:58:33.546" v="0" actId="1076"/>
        <pc:sldMkLst>
          <pc:docMk/>
          <pc:sldMk cId="0" sldId="298"/>
        </pc:sldMkLst>
        <pc:spChg chg="mod">
          <ac:chgData name="弯拽吾" userId="2d24213b-a417-455f-8f6d-828d29a227fa" providerId="ADAL" clId="{9D3BDD95-BD88-4601-ADBC-8241523C3AAE}" dt="2022-05-17T07:58:33.546" v="0" actId="1076"/>
          <ac:spMkLst>
            <pc:docMk/>
            <pc:sldMk cId="0" sldId="298"/>
            <ac:spMk id="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2022-05-17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2022-05-17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>
            <a:fillRect/>
          </a:stretch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>
            <a:fillRect/>
          </a:stretch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>
            <a:fillRect/>
          </a:stretch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>
            <a:fillRect/>
          </a:stretch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>
            <a:fillRect/>
          </a:stretch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>
            <a:fillRect/>
          </a:stretch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6.bin"/><Relationship Id="rId3" Type="http://schemas.openxmlformats.org/officeDocument/2006/relationships/image" Target="../media/image42.png"/><Relationship Id="rId7" Type="http://schemas.openxmlformats.org/officeDocument/2006/relationships/image" Target="../media/image39.wmf"/><Relationship Id="rId12" Type="http://schemas.openxmlformats.org/officeDocument/2006/relationships/image" Target="../media/image41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8.wmf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0.wmf"/><Relationship Id="rId14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38907" y="2792794"/>
            <a:ext cx="7114185" cy="1312862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of Two-wheeled Self-balancing Vehicle</a:t>
            </a:r>
          </a:p>
        </p:txBody>
      </p:sp>
      <p:sp>
        <p:nvSpPr>
          <p:cNvPr id="4" name="Pentagon 9"/>
          <p:cNvSpPr/>
          <p:nvPr/>
        </p:nvSpPr>
        <p:spPr>
          <a:xfrm>
            <a:off x="0" y="5269205"/>
            <a:ext cx="11336801" cy="70911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55199" y="5445510"/>
            <a:ext cx="11019301" cy="305700"/>
          </a:xfrm>
        </p:spPr>
        <p:txBody>
          <a:bodyPr/>
          <a:lstStyle/>
          <a:p>
            <a:pPr algn="l"/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Yuchen Song      </a:t>
            </a:r>
            <a:r>
              <a:rPr lang="en-US" altLang="zh-CN" sz="20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Ruoyao</a:t>
            </a: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Tian      Run He      </a:t>
            </a:r>
            <a:r>
              <a:rPr lang="en-US" altLang="zh-CN" sz="20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Jialong</a:t>
            </a: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Zeng	     YanYifan Feng      </a:t>
            </a:r>
            <a:r>
              <a:rPr lang="en-US" altLang="zh-CN" sz="2000" b="1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Hongjiao</a:t>
            </a: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Yan</a:t>
            </a:r>
          </a:p>
          <a:p>
            <a:pPr algn="l"/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6" y="1105320"/>
            <a:ext cx="4452409" cy="448085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582267" y="1610341"/>
            <a:ext cx="6096000" cy="3713517"/>
            <a:chOff x="5591175" y="1979766"/>
            <a:chExt cx="6096000" cy="3713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5591175" y="1979766"/>
                  <a:ext cx="6096000" cy="37135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The balance equation in the vertical direction is:</a:t>
                  </a:r>
                  <a:endPara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¨"/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𝑚𝑔</m:t>
                        </m:r>
                      </m:oMath>
                    </m:oMathPara>
                  </a14:m>
                  <a:endPara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oMath>
                    </m:oMathPara>
                  </a14:m>
                  <a:endPara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¨"/>
                                <m:ctrlPr>
                                  <a:rPr kumimoji="0" lang="zh-CN" altLang="zh-CN" sz="2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0" lang="en-US" altLang="zh-CN" sz="2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kumimoji="0" lang="en-US" altLang="zh-CN" sz="2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  <m:acc>
                          <m:accPr>
                            <m:chr m:val="¨"/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Thus, the torque equation of the body can be obtained as:</a:t>
                  </a: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  <m:acc>
                          <m:accPr>
                            <m:chr m:val="¨"/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0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175" y="1979766"/>
                  <a:ext cx="6096000" cy="3713517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/>
          </p:nvSpPr>
          <p:spPr>
            <a:xfrm>
              <a:off x="5780087" y="5016500"/>
              <a:ext cx="5713413" cy="5950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53633" y="5586179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3 Transient mechanical analysis of body pendulum.[1]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21568" y="5277761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4 Analysis on turning.[1]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21602" y="1585774"/>
                <a:ext cx="6096000" cy="4428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l-GR" altLang="zh-CN" sz="240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𝛹</m:t>
                    </m:r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turning angle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l-GR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𝛹</m:t>
                        </m:r>
                      </m:sub>
                    </m:sSub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moment of inertia for z axis</a:t>
                </a:r>
                <a:r>
                  <a:rPr lang="en-US" altLang="zh-CN" sz="2400" b="1" dirty="0"/>
                  <a:t>.</a:t>
                </a:r>
              </a:p>
              <a:p>
                <a:pPr defTabSz="914400">
                  <a:spcAft>
                    <a:spcPts val="1200"/>
                  </a:spcAft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Balance equation of the body in the horizontal direction:</a:t>
                </a:r>
              </a:p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l-GR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𝛹</m:t>
                          </m:r>
                        </m:sub>
                      </m:sSub>
                      <m:acc>
                        <m:accPr>
                          <m:chr m:val="¨"/>
                          <m:ctrlPr>
                            <a:rPr lang="zh-CN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𝛹</m:t>
                          </m:r>
                        </m:e>
                      </m:acc>
                      <m:r>
                        <a:rPr kumimoji="0" lang="en-US" altLang="zh-CN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US" altLang="zh-CN" sz="24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zh-CN" sz="2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0" lang="en-US" altLang="zh-CN" sz="24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/2</m:t>
                      </m:r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horizontal displacement of the centroid is equal to:</a:t>
                </a: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𝛹</m:t>
                      </m:r>
                      <m:r>
                        <a:rPr kumimoji="0" lang="en-US" altLang="zh-CN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28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/2</m:t>
                      </m:r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602" y="1585774"/>
                <a:ext cx="6096000" cy="4428520"/>
              </a:xfrm>
              <a:prstGeom prst="rect">
                <a:avLst/>
              </a:prstGeom>
              <a:blipFill rotWithShape="1">
                <a:blip r:embed="rId2"/>
                <a:stretch>
                  <a:fillRect l="-5" t="-4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6" y="1652423"/>
            <a:ext cx="3795290" cy="32554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67470" y="3815171"/>
            <a:ext cx="2952830" cy="6642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58462" y="3225233"/>
                <a:ext cx="6096000" cy="3927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1.The voltage balance equation of the motor's excitation circuit and the torque balance equation on the shaft are as follows: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zh-CN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altLang="zh-CN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kumimoji="0" lang="en-US" altLang="zh-CN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kumimoji="0" lang="en-US" altLang="zh-CN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𝑒𝑛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𝑒𝑛</m:t>
                                </m:r>
                              </m:sub>
                            </m:sSub>
                            <m:r>
                              <a:rPr kumimoji="0" lang="en-US" altLang="zh-CN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sub>
                            </m:sSub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kumimoji="0" lang="en-US" altLang="zh-CN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sub>
                            </m:sSub>
                            <m:f>
                              <m:f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𝑒𝑚</m:t>
                                </m:r>
                              </m:sub>
                            </m:sSub>
                            <m:r>
                              <a:rPr kumimoji="0" lang="en-US" altLang="zh-CN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zh-CN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2.Simultaneously, the relationship between the motor output voltage and torque is obtained as: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𝑒𝑚</m:t>
                          </m:r>
                        </m:sub>
                      </m:sSub>
                      <m:r>
                        <a:rPr kumimoji="0" lang="en-US" altLang="zh-CN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zh-CN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zh-CN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0" lang="zh-CN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0" lang="en-US" altLang="zh-CN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2" y="3225233"/>
                <a:ext cx="6096000" cy="3927678"/>
              </a:xfrm>
              <a:prstGeom prst="rect">
                <a:avLst/>
              </a:prstGeom>
              <a:blipFill rotWithShape="1">
                <a:blip r:embed="rId2"/>
                <a:stretch>
                  <a:fillRect t="-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34" y="912828"/>
            <a:ext cx="4975932" cy="19192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4322" y="2923374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5 Force analysis of balance vehicle wheel steering balance.[1]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539534" y="3311836"/>
                <a:ext cx="6097656" cy="1233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 rotation, we have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˙"/>
                          <m:ctrlPr>
                            <a:rPr kumimoji="0" lang="zh-CN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34" y="3311836"/>
                <a:ext cx="6097656" cy="1233799"/>
              </a:xfrm>
              <a:prstGeom prst="rect">
                <a:avLst/>
              </a:prstGeom>
              <a:blipFill rotWithShape="1">
                <a:blip r:embed="rId4"/>
                <a:stretch>
                  <a:fillRect l="-5" t="-25" r="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39533" y="4818480"/>
                <a:ext cx="6097656" cy="1444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4.Then</a:t>
                </a:r>
              </a:p>
              <a:p>
                <a:pPr lvl="0" algn="just" defTabSz="91440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𝑒𝑚</m:t>
                          </m:r>
                        </m:sub>
                      </m:sSub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zh-CN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acc>
                                <m:accPr>
                                  <m:chr m:val="˙"/>
                                  <m:ctrlPr>
                                    <a:rPr lang="zh-CN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33" y="4818480"/>
                <a:ext cx="6097656" cy="1444883"/>
              </a:xfrm>
              <a:prstGeom prst="rect">
                <a:avLst/>
              </a:prstGeom>
              <a:blipFill rotWithShape="1">
                <a:blip r:embed="rId5"/>
                <a:stretch>
                  <a:fillRect l="-5" t="-7" r="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8375906" y="5189072"/>
            <a:ext cx="2424911" cy="10138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74986" y="922688"/>
                <a:ext cx="7741914" cy="478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To linearize the system, set: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sin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cos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、</m:t>
                        </m:r>
                        <m:acc>
                          <m:accPr>
                            <m:chr m:val="̇"/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kern="100" dirty="0">
                        <a:solidFill>
                          <a:srgbClr val="00000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0</m:t>
                    </m:r>
                  </m:oMath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6" y="922688"/>
                <a:ext cx="7741914" cy="478785"/>
              </a:xfrm>
              <a:prstGeom prst="rect">
                <a:avLst/>
              </a:prstGeom>
              <a:blipFill rotWithShape="1">
                <a:blip r:embed="rId2"/>
                <a:stretch>
                  <a:fillRect t="-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74986" y="1521625"/>
            <a:ext cx="7386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From the previous equations and linearization, we have: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74986" y="4031962"/>
                <a:ext cx="4703233" cy="1076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𝐷𝑀</m:t>
                          </m:r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l-GR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𝛹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zh-CN" sz="2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¨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𝛹</m:t>
                          </m:r>
                        </m:e>
                      </m:acc>
                      <m:r>
                        <a:rPr kumimoji="0" lang="en-US" altLang="zh-CN" sz="2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6" y="4031962"/>
                <a:ext cx="4703233" cy="1076064"/>
              </a:xfrm>
              <a:prstGeom prst="rect">
                <a:avLst/>
              </a:prstGeom>
              <a:blipFill rotWithShape="1">
                <a:blip r:embed="rId3"/>
                <a:stretch>
                  <a:fillRect t="-32" r="9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6783" y="2984545"/>
                <a:ext cx="6097656" cy="1076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kumimoji="0" lang="en-US" altLang="zh-CN" sz="24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∅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d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¨"/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𝑚𝑙</m:t>
                      </m:r>
                      <m:acc>
                        <m:accPr>
                          <m:chr m:val="¨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3" y="2984545"/>
                <a:ext cx="6097656" cy="1076064"/>
              </a:xfrm>
              <a:prstGeom prst="rect">
                <a:avLst/>
              </a:prstGeom>
              <a:blipFill rotWithShape="1">
                <a:blip r:embed="rId4"/>
                <a:stretch>
                  <a:fillRect l="-7" t="-4" r="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14134" y="5318387"/>
                <a:ext cx="4552444" cy="624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 </m:t>
                          </m:r>
                          <m:r>
                            <a:rPr kumimoji="0" lang="en-US" altLang="zh-CN" sz="24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¨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𝑚𝑔𝑙</m:t>
                      </m:r>
                      <m:r>
                        <a:rPr lang="zh-CN" altLang="en-US" sz="240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𝑚𝐿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¨"/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4" y="5318387"/>
                <a:ext cx="4552444" cy="624851"/>
              </a:xfrm>
              <a:prstGeom prst="rect">
                <a:avLst/>
              </a:prstGeom>
              <a:blipFill rotWithShape="1">
                <a:blip r:embed="rId5"/>
                <a:stretch>
                  <a:fillRect l="-2" t="-42" r="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14134" y="23456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Analysis on dynamics for the system: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84438" y="2345633"/>
            <a:ext cx="2451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Model for motors: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836756" y="3503180"/>
                <a:ext cx="6097656" cy="10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sSub>
                        <m:sSub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240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56" y="3503180"/>
                <a:ext cx="6097656" cy="1009892"/>
              </a:xfrm>
              <a:prstGeom prst="rect">
                <a:avLst/>
              </a:prstGeom>
              <a:blipFill rotWithShape="1">
                <a:blip r:embed="rId6"/>
                <a:stretch>
                  <a:fillRect l="-8" t="-51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778500" y="4417928"/>
                <a:ext cx="6097656" cy="10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l-GR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𝛹</m:t>
                          </m:r>
                        </m:e>
                      </m:acc>
                      <m:r>
                        <a:rPr lang="en-US" altLang="zh-CN" sz="24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0" y="4417928"/>
                <a:ext cx="6097656" cy="1009892"/>
              </a:xfrm>
              <a:prstGeom prst="rect">
                <a:avLst/>
              </a:prstGeom>
              <a:blipFill rotWithShape="1">
                <a:blip r:embed="rId7"/>
                <a:stretch>
                  <a:fillRect t="-23" r="6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4134" y="6022774"/>
            <a:ext cx="7293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Observe the 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turning velocity, inclination, inclination rate and speed.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29"/>
            <a:ext cx="12192000" cy="45983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33" y="5765341"/>
            <a:ext cx="472863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5 Simulink model of system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3795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2441" y="6146078"/>
            <a:ext cx="1907117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6 System response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55" y="1752440"/>
            <a:ext cx="5897287" cy="4170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0194" y="952702"/>
            <a:ext cx="7688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spcAft>
                <a:spcPts val="1200"/>
              </a:spcAft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parameters in [1], we can get the system response.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65658" y="3635519"/>
            <a:ext cx="6235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spcAft>
                <a:spcPts val="120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nstable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! 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85865" y="2426683"/>
            <a:ext cx="3420269" cy="2004634"/>
          </a:xfrm>
        </p:spPr>
        <p:txBody>
          <a:bodyPr/>
          <a:lstStyle/>
          <a:p>
            <a:r>
              <a:rPr lang="en-US" altLang="zh-CN" sz="6600" dirty="0">
                <a:cs typeface="+mn-ea"/>
                <a:sym typeface="+mn-lt"/>
              </a:rPr>
              <a:t>LQR</a:t>
            </a:r>
          </a:p>
          <a:p>
            <a:r>
              <a:rPr lang="en-US" altLang="zh-CN" sz="6600" dirty="0">
                <a:cs typeface="+mn-ea"/>
                <a:sym typeface="+mn-lt"/>
              </a:rPr>
              <a:t>DESIGN</a:t>
            </a:r>
            <a:endParaRPr lang="zh-CN" altLang="en-US" sz="6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7766" y="-198827"/>
            <a:ext cx="8411634" cy="7544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8175504" cy="461434"/>
          </a:xfrm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Linear Quadratic Regulator (LQR) Design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2225" y="892895"/>
            <a:ext cx="8597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Quadratic Regulator (LQR) Design</a:t>
            </a:r>
            <a:endParaRPr lang="zh-CN" altLang="en-US" sz="2800" b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头: 虚尾 1"/>
          <p:cNvSpPr/>
          <p:nvPr/>
        </p:nvSpPr>
        <p:spPr>
          <a:xfrm rot="5400000">
            <a:off x="470567" y="1672590"/>
            <a:ext cx="892810" cy="251460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虚尾 1"/>
          <p:cNvSpPr/>
          <p:nvPr/>
        </p:nvSpPr>
        <p:spPr>
          <a:xfrm rot="2760000">
            <a:off x="1941862" y="1634490"/>
            <a:ext cx="892810" cy="251460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12147" y="2336165"/>
            <a:ext cx="2892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System      </a:t>
            </a:r>
            <a:endParaRPr lang="zh-CN" altLang="en-US" sz="24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50572" y="2336165"/>
            <a:ext cx="7425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Quadratic Cost Function (So we can find a minimum!)</a:t>
            </a:r>
            <a:endParaRPr lang="zh-CN" altLang="en-US" sz="24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66122" y="2724150"/>
          <a:ext cx="179197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1700" imgH="508000" progId="Equation.KSEE3">
                  <p:embed/>
                </p:oleObj>
              </mc:Choice>
              <mc:Fallback>
                <p:oleObj r:id="rId3" imgW="901700" imgH="508000" progId="Equation.KSEE3">
                  <p:embed/>
                  <p:pic>
                    <p:nvPicPr>
                      <p:cNvPr id="23" name="对象 2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122" y="2724150"/>
                        <a:ext cx="179197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978214" y="2893776"/>
                <a:ext cx="7117237" cy="818686"/>
              </a:xfrm>
              <a:prstGeom prst="rect">
                <a:avLst/>
              </a:prstGeom>
              <a:solidFill>
                <a:srgbClr val="404040"/>
              </a:solidFill>
              <a:ln>
                <a:solidFill>
                  <a:srgbClr val="40404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14" y="2893776"/>
                <a:ext cx="7117237" cy="818686"/>
              </a:xfrm>
              <a:prstGeom prst="rect">
                <a:avLst/>
              </a:prstGeom>
              <a:blipFill rotWithShape="1">
                <a:blip r:embed="rId5"/>
                <a:stretch>
                  <a:fillRect l="-72" t="-630" r="-59" b="-512"/>
                </a:stretch>
              </a:blipFill>
              <a:ln>
                <a:solidFill>
                  <a:srgbClr val="40404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虚尾 1"/>
          <p:cNvSpPr/>
          <p:nvPr/>
        </p:nvSpPr>
        <p:spPr>
          <a:xfrm rot="5820000">
            <a:off x="5703602" y="4130040"/>
            <a:ext cx="892810" cy="251460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218972" y="4799330"/>
                <a:ext cx="365633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square of error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𝑄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):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error </a:t>
                </a:r>
                <a:r>
                  <a:rPr lang="en-US" altLang="zh-CN" sz="24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penalty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matrix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972" y="4799330"/>
                <a:ext cx="3656330" cy="829945"/>
              </a:xfrm>
              <a:prstGeom prst="rect">
                <a:avLst/>
              </a:prstGeom>
              <a:blipFill rotWithShape="1">
                <a:blip r:embed="rId6"/>
                <a:stretch>
                  <a:fillRect l="-1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虚尾 1"/>
          <p:cNvSpPr/>
          <p:nvPr/>
        </p:nvSpPr>
        <p:spPr>
          <a:xfrm rot="4380000">
            <a:off x="8281067" y="4128135"/>
            <a:ext cx="892810" cy="251460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476522" y="4795520"/>
                <a:ext cx="333883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square of input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𝑅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charset="0"/>
                      </a:rPr>
                      <m:t>):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input </a:t>
                </a:r>
                <a:r>
                  <a:rPr lang="en-US" altLang="zh-CN" sz="24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cost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matrix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22" y="4795520"/>
                <a:ext cx="3338830" cy="829945"/>
              </a:xfrm>
              <a:prstGeom prst="rect">
                <a:avLst/>
              </a:prstGeom>
              <a:blipFill rotWithShape="1">
                <a:blip r:embed="rId7"/>
                <a:stretch>
                  <a:fillRect l="-1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12147" y="5356860"/>
            <a:ext cx="311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Hamilton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66154" y="5817316"/>
                <a:ext cx="7117237" cy="685165"/>
              </a:xfrm>
              <a:prstGeom prst="rect">
                <a:avLst/>
              </a:prstGeom>
              <a:solidFill>
                <a:srgbClr val="404040"/>
              </a:solidFill>
              <a:ln>
                <a:solidFill>
                  <a:srgbClr val="40404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𝐶𝑋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𝐶𝑋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𝑅𝑈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𝐴𝑋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𝐵𝑈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4" y="5817316"/>
                <a:ext cx="7117237" cy="685165"/>
              </a:xfrm>
              <a:prstGeom prst="rect">
                <a:avLst/>
              </a:prstGeom>
              <a:blipFill rotWithShape="1">
                <a:blip r:embed="rId8"/>
                <a:stretch>
                  <a:fillRect l="-72" t="-753" r="-59" b="-637"/>
                </a:stretch>
              </a:blipFill>
              <a:ln>
                <a:solidFill>
                  <a:srgbClr val="40404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虚尾 1"/>
          <p:cNvSpPr/>
          <p:nvPr/>
        </p:nvSpPr>
        <p:spPr>
          <a:xfrm rot="7260000">
            <a:off x="2117122" y="4403090"/>
            <a:ext cx="1675765" cy="316865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8140" y="1018540"/>
            <a:ext cx="700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Hamilton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2147" y="1478996"/>
                <a:ext cx="7117237" cy="68516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𝐶𝑋</m:t>
                              </m:r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𝐶𝑋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𝑅𝑈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𝐴𝑋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𝐵𝑈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47" y="1478996"/>
                <a:ext cx="7117237" cy="685165"/>
              </a:xfrm>
              <a:prstGeom prst="rect">
                <a:avLst/>
              </a:prstGeom>
              <a:blipFill rotWithShape="1">
                <a:blip r:embed="rId3"/>
                <a:stretch>
                  <a:fillRect t="-12" r="3" b="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58140" y="2425065"/>
            <a:ext cx="700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Optimal Equation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" y="2885123"/>
          <a:ext cx="4594860" cy="7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311400" imgH="393700" progId="Equation.KSEE3">
                  <p:embed/>
                </p:oleObj>
              </mc:Choice>
              <mc:Fallback>
                <p:oleObj r:id="rId4" imgW="2311400" imgH="393700" progId="Equation.KSEE3">
                  <p:embed/>
                  <p:pic>
                    <p:nvPicPr>
                      <p:cNvPr id="9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" y="2885123"/>
                        <a:ext cx="4594860" cy="78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04165" y="3752850"/>
            <a:ext cx="700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State Equation</a:t>
            </a: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7823" y="4212908"/>
          <a:ext cx="4695825" cy="7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362200" imgH="393700" progId="Equation.KSEE3">
                  <p:embed/>
                </p:oleObj>
              </mc:Choice>
              <mc:Fallback>
                <p:oleObj r:id="rId6" imgW="2362200" imgH="393700" progId="Equation.KSEE3">
                  <p:embed/>
                  <p:pic>
                    <p:nvPicPr>
                      <p:cNvPr id="11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823" y="4212908"/>
                        <a:ext cx="4695825" cy="78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04165" y="5080635"/>
            <a:ext cx="700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Constate Equation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2115" y="5540693"/>
          <a:ext cx="4165600" cy="78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095500" imgH="393700" progId="Equation.KSEE3">
                  <p:embed/>
                </p:oleObj>
              </mc:Choice>
              <mc:Fallback>
                <p:oleObj r:id="rId8" imgW="2095500" imgH="393700" progId="Equation.KSEE3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115" y="5540693"/>
                        <a:ext cx="4165600" cy="78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782310" y="2393950"/>
                <a:ext cx="5043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2400" dirty="0">
                    <a:solidFill>
                      <a:srgbClr val="404040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Set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</m:ctrlPr>
                      </m:funcPr>
                      <m:fName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 </m:t>
                        </m:r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𝜆</m:t>
                        </m:r>
                      </m:fName>
                      <m:e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=</m:t>
                        </m:r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𝐾𝑋</m:t>
                        </m:r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−</m:t>
                        </m:r>
                        <m:r>
                          <a:rPr lang="en-US" altLang="zh-CN" sz="2400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libri" panose="020F0502020204030204" charset="0"/>
                          </a:rPr>
                          <m:t>𝐺𝑍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rgbClr val="404040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, we have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10" y="2393950"/>
                <a:ext cx="5043170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64543" y="3074353"/>
          <a:ext cx="3408045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714500" imgH="203200" progId="Equation.KSEE3">
                  <p:embed/>
                </p:oleObj>
              </mc:Choice>
              <mc:Fallback>
                <p:oleObj r:id="rId11" imgW="1714500" imgH="203200" progId="Equation.KSEE3">
                  <p:embed/>
                  <p:pic>
                    <p:nvPicPr>
                      <p:cNvPr id="16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64543" y="3074353"/>
                        <a:ext cx="3408045" cy="404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64861" y="4213226"/>
          <a:ext cx="434340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2184400" imgH="279400" progId="Equation.KSEE3">
                  <p:embed/>
                </p:oleObj>
              </mc:Choice>
              <mc:Fallback>
                <p:oleObj r:id="rId13" imgW="2184400" imgH="279400" progId="Equation.KSEE3">
                  <p:embed/>
                  <p:pic>
                    <p:nvPicPr>
                      <p:cNvPr id="17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64861" y="4213226"/>
                        <a:ext cx="4343400" cy="556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40108" y="5376228"/>
          <a:ext cx="4191635" cy="1111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108200" imgH="558800" progId="Equation.KSEE3">
                  <p:embed/>
                </p:oleObj>
              </mc:Choice>
              <mc:Fallback>
                <p:oleObj r:id="rId15" imgW="2108200" imgH="558800" progId="Equation.KSEE3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40108" y="5376228"/>
                        <a:ext cx="4191635" cy="1111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虚尾 1"/>
          <p:cNvSpPr/>
          <p:nvPr/>
        </p:nvSpPr>
        <p:spPr>
          <a:xfrm>
            <a:off x="5136515" y="3154045"/>
            <a:ext cx="645795" cy="251460"/>
          </a:xfrm>
          <a:prstGeom prst="stripedRightArrow">
            <a:avLst/>
          </a:prstGeom>
          <a:solidFill>
            <a:srgbClr val="404040"/>
          </a:solidFill>
          <a:ln>
            <a:solidFill>
              <a:srgbClr val="F2F2F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虚尾 1"/>
          <p:cNvSpPr/>
          <p:nvPr/>
        </p:nvSpPr>
        <p:spPr>
          <a:xfrm>
            <a:off x="5136515" y="4486910"/>
            <a:ext cx="645795" cy="251460"/>
          </a:xfrm>
          <a:prstGeom prst="stripedRightArrow">
            <a:avLst/>
          </a:prstGeom>
          <a:solidFill>
            <a:srgbClr val="404040"/>
          </a:solidFill>
          <a:ln>
            <a:solidFill>
              <a:srgbClr val="F2F2F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虚尾 1"/>
          <p:cNvSpPr/>
          <p:nvPr/>
        </p:nvSpPr>
        <p:spPr>
          <a:xfrm>
            <a:off x="5136515" y="5801995"/>
            <a:ext cx="645795" cy="251460"/>
          </a:xfrm>
          <a:prstGeom prst="stripedRightArrow">
            <a:avLst/>
          </a:prstGeom>
          <a:solidFill>
            <a:srgbClr val="404040"/>
          </a:solidFill>
          <a:ln>
            <a:solidFill>
              <a:srgbClr val="F2F2F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57766" y="-198827"/>
            <a:ext cx="8411634" cy="7544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8175504" cy="461434"/>
          </a:xfrm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Linear Quadratic Regulator (LQR)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78475" y="1549400"/>
                <a:ext cx="6485255" cy="1231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With t →∞,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𝐾</m:t>
                        </m:r>
                      </m:e>
                    </m:acc>
                    <m:r>
                      <a:rPr lang="en-US" altLang="zh-CN" sz="2400" i="1" dirty="0" err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𝐺</m:t>
                        </m:r>
                      </m:e>
                    </m:acc>
                    <m:r>
                      <a:rPr lang="en-US" altLang="zh-CN" sz="2400" i="1" dirty="0" err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𝑍</m:t>
                        </m:r>
                      </m:e>
                    </m:acc>
                    <m:r>
                      <a:rPr lang="en-US" altLang="zh-CN" sz="2400" i="1" dirty="0" err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=0</m:t>
                    </m:r>
                  </m:oMath>
                </a14:m>
                <a:r>
                  <a:rPr lang="en-US" altLang="zh-CN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, we can get </a:t>
                </a:r>
              </a:p>
              <a:p>
                <a:r>
                  <a:rPr lang="en-US" altLang="zh-CN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Riccati</a:t>
                </a:r>
                <a:r>
                  <a:rPr lang="en-US" altLang="zh-C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Equation and solve for K &amp; G with Matlab</a:t>
                </a:r>
              </a:p>
              <a:p>
                <a:r>
                  <a:rPr lang="en-US" altLang="zh-C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Also, 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475" y="1549400"/>
                <a:ext cx="6485255" cy="12319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8775" y="1708150"/>
          <a:ext cx="43751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89200" imgH="609600" progId="Equation.KSEE3">
                  <p:embed/>
                </p:oleObj>
              </mc:Choice>
              <mc:Fallback>
                <p:oleObj r:id="rId4" imgW="2489200" imgH="609600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775" y="1708150"/>
                        <a:ext cx="4375150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58140" y="1158875"/>
                <a:ext cx="3865880" cy="488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Substide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400" i="1" dirty="0" err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400" dirty="0" err="1">
                    <a:solidFill>
                      <a:srgbClr val="4040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in, we have</a:t>
                </a:r>
                <a:endParaRPr lang="en-US" altLang="zh-CN" sz="2400" dirty="0">
                  <a:solidFill>
                    <a:srgbClr val="4040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" y="1158875"/>
                <a:ext cx="3865880" cy="4889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hlinkClick r:id="" action="ppaction://ole?verb=0"/>
              </p:cNvPr>
              <p:cNvSpPr txBox="1"/>
              <p:nvPr/>
            </p:nvSpPr>
            <p:spPr>
              <a:xfrm>
                <a:off x="6372225" y="2376487"/>
                <a:ext cx="4810125" cy="49434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∗=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𝐾𝑋</m:t>
                      </m:r>
                      <m:r>
                        <a:rPr lang="en-US" altLang="zh-CN" sz="2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𝐺𝑍</m:t>
                      </m:r>
                    </m:oMath>
                  </m:oMathPara>
                </a14:m>
                <a:endParaRPr lang="zh-CN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对象 8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25" y="2376487"/>
                <a:ext cx="4810125" cy="494347"/>
              </a:xfrm>
              <a:prstGeom prst="rect">
                <a:avLst/>
              </a:prstGeom>
              <a:blipFill rotWithShape="1">
                <a:blip r:embed="rId7"/>
                <a:stretch>
                  <a:fillRect t="-6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58217" y="3268263"/>
            <a:ext cx="233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8978" y="3853420"/>
            <a:ext cx="9021434" cy="22863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33670" y="3731071"/>
            <a:ext cx="267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ain of forward channel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29737" y="4996579"/>
            <a:ext cx="2888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of feedback channel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481461" y="4001780"/>
                <a:ext cx="515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61" y="4001780"/>
                <a:ext cx="515077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3" t="-4" r="-121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083457" y="3632448"/>
            <a:ext cx="267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space of the system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48173" y="4044376"/>
            <a:ext cx="762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-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74921" y="4596215"/>
            <a:ext cx="13843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+</a:t>
            </a:r>
          </a:p>
        </p:txBody>
      </p:sp>
      <p:sp>
        <p:nvSpPr>
          <p:cNvPr id="19" name="箭头: 虚尾 1"/>
          <p:cNvSpPr/>
          <p:nvPr/>
        </p:nvSpPr>
        <p:spPr>
          <a:xfrm rot="5400000">
            <a:off x="6160770" y="3191510"/>
            <a:ext cx="892810" cy="251460"/>
          </a:xfrm>
          <a:prstGeom prst="stripedRightArrow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7766" y="-198827"/>
            <a:ext cx="8411634" cy="7544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8175504" cy="461434"/>
          </a:xfrm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Linear Quadratic Regulator (LQR)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19672" y="1399032"/>
            <a:ext cx="658368" cy="41513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248131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3361643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241967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2" name="椭圆 651"/>
          <p:cNvSpPr/>
          <p:nvPr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476040"/>
            <a:ext cx="2820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1  Introduction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55" name="矩形 654"/>
          <p:cNvSpPr/>
          <p:nvPr/>
        </p:nvSpPr>
        <p:spPr>
          <a:xfrm>
            <a:off x="7247378" y="2352924"/>
            <a:ext cx="3004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2  System Model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247378" y="3229808"/>
            <a:ext cx="2783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3  LQR Design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57" name="矩形 656"/>
          <p:cNvSpPr/>
          <p:nvPr/>
        </p:nvSpPr>
        <p:spPr>
          <a:xfrm>
            <a:off x="7247378" y="4106692"/>
            <a:ext cx="4469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4  Simulation and Response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58" name="矩形 657"/>
          <p:cNvSpPr/>
          <p:nvPr/>
        </p:nvSpPr>
        <p:spPr>
          <a:xfrm>
            <a:off x="7247378" y="4983574"/>
            <a:ext cx="3821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 5  Group Contribution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304547" y="3084508"/>
            <a:ext cx="2640076" cy="1344613"/>
          </a:xfrm>
        </p:spPr>
        <p:txBody>
          <a:bodyPr/>
          <a:lstStyle/>
          <a:p>
            <a:pPr lvl="0" algn="ctr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43053" y="160099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80329" y="2185077"/>
            <a:ext cx="5031342" cy="2487846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SIMULATION</a:t>
            </a:r>
          </a:p>
          <a:p>
            <a:r>
              <a:rPr kumimoji="1" lang="en-US" altLang="zh-CN" dirty="0">
                <a:cs typeface="+mn-ea"/>
                <a:sym typeface="+mn-lt"/>
              </a:rPr>
              <a:t>AND</a:t>
            </a:r>
          </a:p>
          <a:p>
            <a:r>
              <a:rPr kumimoji="1" lang="en-US" altLang="zh-CN" dirty="0">
                <a:cs typeface="+mn-ea"/>
                <a:sym typeface="+mn-lt"/>
              </a:rPr>
              <a:t>RESPONSE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338"/>
            <a:ext cx="12192000" cy="3733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26967" y="4967014"/>
                <a:ext cx="10828257" cy="893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input signal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b="1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</a:t>
                </a:r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angular velocity of yaw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altLang="zh-CN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CN" altLang="en-US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velocity of the car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swing angle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altLang="zh-CN" sz="2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its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CN" altLang="en-US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altLang="zh-CN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7" y="4967014"/>
                <a:ext cx="10828257" cy="893963"/>
              </a:xfrm>
              <a:prstGeom prst="rect">
                <a:avLst/>
              </a:prstGeom>
              <a:blipFill rotWithShape="1">
                <a:blip r:embed="rId4"/>
                <a:stretch>
                  <a:fillRect l="-5" t="-5" r="1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6136" y="1385741"/>
            <a:ext cx="584461" cy="13558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989295" y="1385741"/>
            <a:ext cx="1104507" cy="1876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6968" y="5829257"/>
            <a:ext cx="1096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signal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state variables of the system. </a:t>
            </a:r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of the variables above.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45236" y="3307294"/>
            <a:ext cx="851553" cy="5648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20140" y="6248419"/>
            <a:ext cx="10841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signal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Voltage of the left and right motors.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1: Constant input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  <p:bldP spid="8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8623" y="1658891"/>
            <a:ext cx="6053085" cy="4282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033434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Balance Control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590208" y="4300146"/>
                <a:ext cx="538184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input: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(natural response)</a:t>
                </a: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swing angle: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−0.4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𝑟𝑎𝑑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Swing angle returns to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setting time</a:t>
                </a:r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1.5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After LQR adjustment, the close-loop system is       </a:t>
                </a:r>
              </a:p>
              <a:p>
                <a:pPr algn="just"/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stable, </a:t>
                </a:r>
                <a:r>
                  <a: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system </a:t>
                </a:r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responses quickly.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8" y="4300146"/>
                <a:ext cx="5381842" cy="2246769"/>
              </a:xfrm>
              <a:prstGeom prst="rect">
                <a:avLst/>
              </a:prstGeom>
              <a:blipFill rotWithShape="1">
                <a:blip r:embed="rId4"/>
                <a:stretch>
                  <a:fillRect l="-3" t="-25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542" y="1571584"/>
            <a:ext cx="3348109" cy="1183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918" y="2841713"/>
            <a:ext cx="3621359" cy="1372068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584200" y="4345756"/>
            <a:ext cx="5633244" cy="452488"/>
          </a:xfrm>
          <a:custGeom>
            <a:avLst/>
            <a:gdLst>
              <a:gd name="connsiteX0" fmla="*/ 0 w 5905500"/>
              <a:gd name="connsiteY0" fmla="*/ 495944 h 495944"/>
              <a:gd name="connsiteX1" fmla="*/ 129540 w 5905500"/>
              <a:gd name="connsiteY1" fmla="*/ 427364 h 495944"/>
              <a:gd name="connsiteX2" fmla="*/ 289560 w 5905500"/>
              <a:gd name="connsiteY2" fmla="*/ 114944 h 495944"/>
              <a:gd name="connsiteX3" fmla="*/ 510540 w 5905500"/>
              <a:gd name="connsiteY3" fmla="*/ 644 h 495944"/>
              <a:gd name="connsiteX4" fmla="*/ 990600 w 5905500"/>
              <a:gd name="connsiteY4" fmla="*/ 69224 h 495944"/>
              <a:gd name="connsiteX5" fmla="*/ 1264920 w 5905500"/>
              <a:gd name="connsiteY5" fmla="*/ 84464 h 495944"/>
              <a:gd name="connsiteX6" fmla="*/ 1973580 w 5905500"/>
              <a:gd name="connsiteY6" fmla="*/ 99704 h 495944"/>
              <a:gd name="connsiteX7" fmla="*/ 2956560 w 5905500"/>
              <a:gd name="connsiteY7" fmla="*/ 122564 h 495944"/>
              <a:gd name="connsiteX8" fmla="*/ 3939540 w 5905500"/>
              <a:gd name="connsiteY8" fmla="*/ 114944 h 495944"/>
              <a:gd name="connsiteX9" fmla="*/ 4922520 w 5905500"/>
              <a:gd name="connsiteY9" fmla="*/ 114944 h 495944"/>
              <a:gd name="connsiteX10" fmla="*/ 5905500 w 5905500"/>
              <a:gd name="connsiteY10" fmla="*/ 130184 h 4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500" h="495944">
                <a:moveTo>
                  <a:pt x="0" y="495944"/>
                </a:moveTo>
                <a:cubicBezTo>
                  <a:pt x="40640" y="493404"/>
                  <a:pt x="81280" y="490864"/>
                  <a:pt x="129540" y="427364"/>
                </a:cubicBezTo>
                <a:cubicBezTo>
                  <a:pt x="177800" y="363864"/>
                  <a:pt x="226060" y="186064"/>
                  <a:pt x="289560" y="114944"/>
                </a:cubicBezTo>
                <a:cubicBezTo>
                  <a:pt x="353060" y="43824"/>
                  <a:pt x="393700" y="8264"/>
                  <a:pt x="510540" y="644"/>
                </a:cubicBezTo>
                <a:cubicBezTo>
                  <a:pt x="627380" y="-6976"/>
                  <a:pt x="864870" y="55254"/>
                  <a:pt x="990600" y="69224"/>
                </a:cubicBezTo>
                <a:cubicBezTo>
                  <a:pt x="1116330" y="83194"/>
                  <a:pt x="1264920" y="84464"/>
                  <a:pt x="1264920" y="84464"/>
                </a:cubicBezTo>
                <a:lnTo>
                  <a:pt x="1973580" y="99704"/>
                </a:lnTo>
                <a:lnTo>
                  <a:pt x="2956560" y="122564"/>
                </a:lnTo>
                <a:lnTo>
                  <a:pt x="3939540" y="114944"/>
                </a:lnTo>
                <a:lnTo>
                  <a:pt x="4922520" y="114944"/>
                </a:lnTo>
                <a:lnTo>
                  <a:pt x="5905500" y="130184"/>
                </a:ln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3782" y="963730"/>
            <a:ext cx="11218639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Give the system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 initial swing angle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and see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whether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the vehicle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can be balanced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at last. </a:t>
            </a:r>
            <a:endParaRPr lang="zh-CN" altLang="en-US" sz="2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38623" y="1658891"/>
            <a:ext cx="6053085" cy="4282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01835" y="3141322"/>
                <a:ext cx="559296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speed: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1.6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value of the state variables: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 state)</a:t>
                </a: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The velocity reaches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1.6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setting time: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𝑎𝑝𝑝𝑟𝑜𝑐𝑖𝑚𝑎𝑡𝑒𝑙𝑦</m:t>
                    </m:r>
                    <m: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overshoot: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3.2% </m:t>
                    </m:r>
                  </m:oMath>
                </a14:m>
                <a:endParaRPr lang="en-US" altLang="zh-CN" sz="2000" dirty="0">
                  <a:solidFill>
                    <a:srgbClr val="E2A7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No steady state error</a:t>
                </a: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The swing angle returns to </a:t>
                </a:r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setting time: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1.3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835" y="3141322"/>
                <a:ext cx="5592965" cy="2862322"/>
              </a:xfrm>
              <a:prstGeom prst="rect">
                <a:avLst/>
              </a:prstGeom>
              <a:blipFill rotWithShape="1">
                <a:blip r:embed="rId4"/>
                <a:stretch>
                  <a:fillRect l="-7" t="-21" r="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71" y="1727342"/>
            <a:ext cx="2395513" cy="12781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590" y="1781175"/>
            <a:ext cx="2970088" cy="11631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Speed Control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3782" y="963730"/>
            <a:ext cx="11218639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Give a reference speed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and see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whether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the vehicle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can reach that value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at last. </a:t>
            </a:r>
            <a:endParaRPr lang="zh-CN" altLang="en-US" sz="2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88902" y="2942080"/>
            <a:ext cx="5630391" cy="1961882"/>
          </a:xfrm>
          <a:custGeom>
            <a:avLst/>
            <a:gdLst>
              <a:gd name="connsiteX0" fmla="*/ 34178 w 5416883"/>
              <a:gd name="connsiteY0" fmla="*/ 1678348 h 1979727"/>
              <a:gd name="connsiteX1" fmla="*/ 71885 w 5416883"/>
              <a:gd name="connsiteY1" fmla="*/ 1866884 h 1979727"/>
              <a:gd name="connsiteX2" fmla="*/ 675201 w 5416883"/>
              <a:gd name="connsiteY2" fmla="*/ 160632 h 1979727"/>
              <a:gd name="connsiteX3" fmla="*/ 1834698 w 5416883"/>
              <a:gd name="connsiteY3" fmla="*/ 56937 h 1979727"/>
              <a:gd name="connsiteX4" fmla="*/ 5416883 w 5416883"/>
              <a:gd name="connsiteY4" fmla="*/ 28657 h 197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883" h="1979727">
                <a:moveTo>
                  <a:pt x="34178" y="1678348"/>
                </a:moveTo>
                <a:cubicBezTo>
                  <a:pt x="-387" y="1899092"/>
                  <a:pt x="-34952" y="2119837"/>
                  <a:pt x="71885" y="1866884"/>
                </a:cubicBezTo>
                <a:cubicBezTo>
                  <a:pt x="178722" y="1613931"/>
                  <a:pt x="381399" y="462290"/>
                  <a:pt x="675201" y="160632"/>
                </a:cubicBezTo>
                <a:cubicBezTo>
                  <a:pt x="969003" y="-141026"/>
                  <a:pt x="1044418" y="78933"/>
                  <a:pt x="1834698" y="56937"/>
                </a:cubicBezTo>
                <a:cubicBezTo>
                  <a:pt x="2624978" y="34941"/>
                  <a:pt x="4768005" y="11375"/>
                  <a:pt x="5416883" y="28657"/>
                </a:cubicBezTo>
              </a:path>
            </a:pathLst>
          </a:cu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/>
        </p:nvSpPr>
        <p:spPr>
          <a:xfrm>
            <a:off x="626327" y="4360858"/>
            <a:ext cx="5592966" cy="287811"/>
          </a:xfrm>
          <a:custGeom>
            <a:avLst/>
            <a:gdLst>
              <a:gd name="connsiteX0" fmla="*/ 0 w 5326144"/>
              <a:gd name="connsiteY0" fmla="*/ 282883 h 311164"/>
              <a:gd name="connsiteX1" fmla="*/ 169682 w 5326144"/>
              <a:gd name="connsiteY1" fmla="*/ 79 h 311164"/>
              <a:gd name="connsiteX2" fmla="*/ 754144 w 5326144"/>
              <a:gd name="connsiteY2" fmla="*/ 254603 h 311164"/>
              <a:gd name="connsiteX3" fmla="*/ 1074655 w 5326144"/>
              <a:gd name="connsiteY3" fmla="*/ 311164 h 311164"/>
              <a:gd name="connsiteX4" fmla="*/ 5326144 w 5326144"/>
              <a:gd name="connsiteY4" fmla="*/ 282883 h 31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144" h="311164">
                <a:moveTo>
                  <a:pt x="0" y="282883"/>
                </a:moveTo>
                <a:cubicBezTo>
                  <a:pt x="21995" y="143837"/>
                  <a:pt x="43991" y="4792"/>
                  <a:pt x="169682" y="79"/>
                </a:cubicBezTo>
                <a:cubicBezTo>
                  <a:pt x="295373" y="-4634"/>
                  <a:pt x="603315" y="202755"/>
                  <a:pt x="754144" y="254603"/>
                </a:cubicBezTo>
                <a:cubicBezTo>
                  <a:pt x="904973" y="306451"/>
                  <a:pt x="1074655" y="311164"/>
                  <a:pt x="1074655" y="311164"/>
                </a:cubicBezTo>
                <a:lnTo>
                  <a:pt x="5326144" y="282883"/>
                </a:ln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06774" y="5705696"/>
            <a:ext cx="108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input signal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yaw angle varies with time.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2: Time-varying input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665"/>
            <a:ext cx="12192000" cy="38401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988" y="1596665"/>
            <a:ext cx="895546" cy="939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38623" y="1658891"/>
            <a:ext cx="6053085" cy="428212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818186" y="3952394"/>
                <a:ext cx="5457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yaw angle: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⁡(0.8</m:t>
                    </m:r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pi</m:t>
                    </m:r>
                    <m:r>
                      <a:rPr lang="en-US" altLang="zh-CN" sz="2000" b="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186" y="3952394"/>
                <a:ext cx="545745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" t="-38" r="8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18185" y="4312134"/>
                <a:ext cx="510003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speed: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1.6 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value of the state variables: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 state)</a:t>
                </a: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The output signal can follow the input     </a:t>
                </a: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signal very well.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185" y="4312134"/>
                <a:ext cx="5100034" cy="1631216"/>
              </a:xfrm>
              <a:prstGeom prst="rect">
                <a:avLst/>
              </a:prstGeom>
              <a:blipFill rotWithShape="1">
                <a:blip r:embed="rId6"/>
                <a:stretch>
                  <a:fillRect l="-4" t="-30" r="1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186" y="1516693"/>
            <a:ext cx="2441488" cy="23811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5329" y="2652615"/>
            <a:ext cx="2512890" cy="12242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5329" y="1521385"/>
            <a:ext cx="2512890" cy="9841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02650" y="3112157"/>
            <a:ext cx="4465164" cy="13386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Tracking Control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3782" y="963730"/>
            <a:ext cx="11794865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Give a reference yaw angle varying with time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and see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whether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the vehicle </a:t>
            </a:r>
            <a:r>
              <a:rPr lang="en-US" altLang="zh-CN" sz="2400" kern="0" dirty="0">
                <a:solidFill>
                  <a:srgbClr val="E2A7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can track that value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. </a:t>
            </a:r>
            <a:endParaRPr lang="zh-CN" altLang="en-US" sz="2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38623" y="1658891"/>
            <a:ext cx="6053085" cy="428212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84796" y="4063942"/>
            <a:ext cx="4898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The voltages of left and right motor are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like </a:t>
            </a:r>
            <a:r>
              <a:rPr lang="en-US" altLang="zh-CN" sz="20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twisted-pair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 The vehicle can turn </a:t>
            </a:r>
            <a:r>
              <a:rPr lang="en-US" altLang="zh-CN" sz="2000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rgbClr val="E2A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0836" y="2228652"/>
            <a:ext cx="3629319" cy="6975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796" y="401891"/>
            <a:ext cx="4898502" cy="3465340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11" idx="3"/>
          </p:cNvCxnSpPr>
          <p:nvPr/>
        </p:nvCxnSpPr>
        <p:spPr>
          <a:xfrm flipV="1">
            <a:off x="5260155" y="2133600"/>
            <a:ext cx="2702745" cy="443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Tracking Control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0457" y="5911863"/>
            <a:ext cx="438346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Figure of control signal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6774" y="5705696"/>
            <a:ext cx="1082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input signal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velocity is an </a:t>
            </a:r>
            <a:r>
              <a:rPr lang="en-US" altLang="zh-CN" sz="2400" b="1" dirty="0">
                <a:solidFill>
                  <a:srgbClr val="E2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impulse signal.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3: Impulse input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" y="1842344"/>
            <a:ext cx="12192000" cy="396815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4841" y="2649980"/>
            <a:ext cx="1253765" cy="5750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38623" y="1658891"/>
            <a:ext cx="6053085" cy="428212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309" cy="461434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SIMULATION AND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902915" y="4332704"/>
                <a:ext cx="475804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velocity</a:t>
                </a:r>
                <a:r>
                  <a:rPr lang="en-US" altLang="zh-CN" sz="2000" dirty="0">
                    <a:solidFill>
                      <a:srgbClr val="E2A7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CN" sz="2000" b="0" i="1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E2A7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Duration: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The swing angle of the car suddenly increases, and the angular velocity increases. </a:t>
                </a: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 After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1.5</m:t>
                    </m:r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state variables are all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E2A7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※  The robustness of the car is good.</a:t>
                </a:r>
                <a:endParaRPr lang="zh-CN" altLang="en-US" sz="2000" dirty="0">
                  <a:solidFill>
                    <a:srgbClr val="E2A7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15" y="4332704"/>
                <a:ext cx="4758041" cy="1938992"/>
              </a:xfrm>
              <a:prstGeom prst="rect">
                <a:avLst/>
              </a:prstGeom>
              <a:blipFill rotWithShape="1">
                <a:blip r:embed="rId5"/>
                <a:stretch>
                  <a:fillRect l="-10" t="-5" r="9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125" y="1247776"/>
            <a:ext cx="2829417" cy="28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36" y="1222041"/>
            <a:ext cx="3327811" cy="13032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623" y="606564"/>
            <a:ext cx="64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Robustness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68137" y="2059136"/>
            <a:ext cx="857643" cy="20257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55971" y="6144205"/>
            <a:ext cx="6242318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Stable, accurate, response quickly</a:t>
            </a:r>
            <a:endParaRPr lang="zh-CN" altLang="en-US" sz="2400" kern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61473" y="2531532"/>
            <a:ext cx="6069053" cy="897467"/>
          </a:xfrm>
        </p:spPr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MEMBERS’</a:t>
            </a:r>
          </a:p>
          <a:p>
            <a:r>
              <a:rPr kumimoji="1" lang="en-US" altLang="zh-CN" dirty="0">
                <a:cs typeface="+mn-ea"/>
                <a:sym typeface="+mn-lt"/>
              </a:rPr>
              <a:t>CONTRIBUTION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206444" y="3044464"/>
            <a:ext cx="5779112" cy="76907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INTRODUCTION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7766" y="-198827"/>
            <a:ext cx="5871634" cy="7544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8357658" cy="461434"/>
          </a:xfrm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MEMBERS’ CONTRIBUTION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8741" y="1517650"/>
            <a:ext cx="11091333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Song Yuchen: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Theoretical Derivation &amp; Design of LQR Controller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Tian </a:t>
            </a:r>
            <a:r>
              <a:rPr lang="en-US" altLang="zh-CN" sz="24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Ruoyao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Model Simulation &amp; Close-loop </a:t>
            </a:r>
            <a:r>
              <a:rPr lang="en-US" altLang="zh-CN" sz="2400" ker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Response Analysis</a:t>
            </a:r>
            <a:endParaRPr lang="en-US" altLang="zh-CN" sz="24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He Run: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System Modeling &amp; Response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Zeng </a:t>
            </a:r>
            <a:r>
              <a:rPr lang="en-US" altLang="zh-CN" sz="24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Jialong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Research &amp; Modeling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Feng Yifan 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PPT Production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Yan </a:t>
            </a:r>
            <a:r>
              <a:rPr lang="en-US" altLang="zh-CN" sz="24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Hongjiao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en-US" altLang="zh-CN" sz="24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Background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REFERENCE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567" y="1244600"/>
            <a:ext cx="11091333" cy="375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E. Pan. Design and implementation of two-wheeled self-balancing vehicle based on STM32 [ D ]. Heilongjiang : Heilongjiang University, 2018.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 https://zhuanlan.zhihu.com/p/479967321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[3] https://zhuanlan.zhihu.com/p/139145957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[4] https://www.cnblogs.com/yifanrensheng/p/12639539.html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[5] https://zh.wikipedia.org/wiki/LQR%E6%8E%A7%E5%88%B6%E5%99%A8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[6] https://zh.wikipedia.org/zhcn/%E4%BB%A3%E6%95%B8Riccati%E6%96%B9%E7%A8%8B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[7] R. </a:t>
            </a:r>
            <a:r>
              <a:rPr lang="en-US" altLang="zh-CN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Babazadeh</a:t>
            </a: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, A. G. </a:t>
            </a:r>
            <a:r>
              <a:rPr lang="en-US" altLang="zh-CN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Khiabani</a:t>
            </a:r>
            <a:r>
              <a:rPr lang="en-US" altLang="zh-CN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and H. Azmi, "Optimal control of Segway personal transporter," 2016 4th International Conference on Control, Instrumentation, and Automation (ICCIA), 2016, pp. 18-22.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9873" y="2772569"/>
            <a:ext cx="7872254" cy="1312862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THANKS FOR YOUR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68096" y="-118872"/>
            <a:ext cx="5093208" cy="6868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6756" y="-213245"/>
            <a:ext cx="10349468" cy="6247824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93757" cy="26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49971" y="2028735"/>
              <a:ext cx="3429412" cy="1171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6700" algn="just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At present, the most popular no. 9 electric balance vehicle, the core is mainly composed of three parts, respectively is the control module, drive module and sensor module.</a:t>
              </a:r>
            </a:p>
            <a:p>
              <a:pPr indent="266700" algn="just"/>
              <a:endPara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just"/>
              <a:r>
                <a:rPr lang="en-US" altLang="zh-CN" b="1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ontrol module: (for example) 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STM32 MCU. </a:t>
              </a:r>
            </a:p>
            <a:p>
              <a:pPr indent="266700" algn="just"/>
              <a:r>
                <a:rPr lang="en-US" altLang="zh-CN" b="1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rive module: 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servo motor, double winding resistance motor.</a:t>
              </a:r>
            </a:p>
            <a:p>
              <a:pPr indent="266700" algn="just"/>
              <a:r>
                <a:rPr lang="en-US" altLang="zh-CN" b="1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1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ensor modules:</a:t>
              </a: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accelerometer and gyroscope, photoelectric sensor, steering sensor and temperature sensor.</a:t>
              </a:r>
            </a:p>
          </p:txBody>
        </p:sp>
      </p:grpSp>
      <p:pic>
        <p:nvPicPr>
          <p:cNvPr id="3" name="图片 2" descr="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06" y="2796950"/>
            <a:ext cx="2849880" cy="2232660"/>
          </a:xfrm>
          <a:prstGeom prst="rect">
            <a:avLst/>
          </a:prstGeom>
        </p:spPr>
      </p:pic>
      <p:pic>
        <p:nvPicPr>
          <p:cNvPr id="14" name="图片 13" descr="加速度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18" y="2106374"/>
            <a:ext cx="969010" cy="969010"/>
          </a:xfrm>
          <a:prstGeom prst="rect">
            <a:avLst/>
          </a:prstGeom>
        </p:spPr>
      </p:pic>
      <p:pic>
        <p:nvPicPr>
          <p:cNvPr id="16" name="图片 15" descr="陀螺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48" y="2104625"/>
            <a:ext cx="809902" cy="970760"/>
          </a:xfrm>
          <a:prstGeom prst="rect">
            <a:avLst/>
          </a:prstGeom>
        </p:spPr>
      </p:pic>
      <p:pic>
        <p:nvPicPr>
          <p:cNvPr id="17" name="图片 16" descr="温度传感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170" y="2104624"/>
            <a:ext cx="1721812" cy="968958"/>
          </a:xfrm>
          <a:prstGeom prst="rect">
            <a:avLst/>
          </a:prstGeom>
        </p:spPr>
      </p:pic>
      <p:pic>
        <p:nvPicPr>
          <p:cNvPr id="18" name="图片 17" descr="转向传感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502" y="2106375"/>
            <a:ext cx="1339892" cy="949240"/>
          </a:xfrm>
          <a:prstGeom prst="rect">
            <a:avLst/>
          </a:prstGeom>
        </p:spPr>
      </p:pic>
      <p:pic>
        <p:nvPicPr>
          <p:cNvPr id="19" name="图片 18" descr="光电开关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914" y="2124393"/>
            <a:ext cx="712728" cy="950991"/>
          </a:xfrm>
          <a:prstGeom prst="rect">
            <a:avLst/>
          </a:prstGeom>
        </p:spPr>
      </p:pic>
      <p:sp>
        <p:nvSpPr>
          <p:cNvPr id="20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6718978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739792" y="2445161"/>
            <a:ext cx="4712415" cy="1967677"/>
          </a:xfrm>
        </p:spPr>
        <p:txBody>
          <a:bodyPr/>
          <a:lstStyle/>
          <a:p>
            <a:r>
              <a:rPr lang="en-US" altLang="zh-CN" sz="6600" dirty="0">
                <a:cs typeface="+mn-ea"/>
                <a:sym typeface="+mn-lt"/>
              </a:rPr>
              <a:t>SYSTEM</a:t>
            </a:r>
          </a:p>
          <a:p>
            <a:r>
              <a:rPr lang="en-US" altLang="zh-CN" sz="6600" dirty="0">
                <a:cs typeface="+mn-ea"/>
                <a:sym typeface="+mn-lt"/>
              </a:rPr>
              <a:t>MODEL</a:t>
            </a:r>
            <a:endParaRPr lang="zh-CN" altLang="en-US" sz="6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014258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sp>
        <p:nvSpPr>
          <p:cNvPr id="8" name="Pentagon 16"/>
          <p:cNvSpPr/>
          <p:nvPr/>
        </p:nvSpPr>
        <p:spPr>
          <a:xfrm>
            <a:off x="2633533" y="2142599"/>
            <a:ext cx="3026603" cy="709111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88204" y="2316892"/>
            <a:ext cx="1767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Air Resistance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878667" y="2338672"/>
            <a:ext cx="399188" cy="307522"/>
            <a:chOff x="2486025" y="3619500"/>
            <a:chExt cx="1500188" cy="1155700"/>
          </a:xfrm>
          <a:solidFill>
            <a:schemeClr val="bg1"/>
          </a:solidFill>
        </p:grpSpPr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Pentagon 7"/>
          <p:cNvSpPr/>
          <p:nvPr/>
        </p:nvSpPr>
        <p:spPr>
          <a:xfrm>
            <a:off x="2633535" y="2835276"/>
            <a:ext cx="4005009" cy="709111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88204" y="3006279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Friction between Parts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878667" y="2990428"/>
            <a:ext cx="399188" cy="307522"/>
            <a:chOff x="2486025" y="3619500"/>
            <a:chExt cx="1500188" cy="1155700"/>
          </a:xfrm>
          <a:solidFill>
            <a:schemeClr val="bg1"/>
          </a:solidFill>
        </p:grpSpPr>
        <p:sp>
          <p:nvSpPr>
            <p:cNvPr id="51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Pentagon 8"/>
          <p:cNvSpPr/>
          <p:nvPr/>
        </p:nvSpPr>
        <p:spPr>
          <a:xfrm>
            <a:off x="2633533" y="3512774"/>
            <a:ext cx="4590227" cy="709111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88204" y="3695666"/>
            <a:ext cx="3034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Center of Gravity Change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878667" y="3698186"/>
            <a:ext cx="399188" cy="307522"/>
            <a:chOff x="2486025" y="3619500"/>
            <a:chExt cx="1500188" cy="1155700"/>
          </a:xfrm>
          <a:solidFill>
            <a:schemeClr val="bg1"/>
          </a:solidFill>
        </p:grpSpPr>
        <p:sp>
          <p:nvSpPr>
            <p:cNvPr id="5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Pentagon 9"/>
          <p:cNvSpPr/>
          <p:nvPr/>
        </p:nvSpPr>
        <p:spPr>
          <a:xfrm>
            <a:off x="2633533" y="4213482"/>
            <a:ext cx="3264347" cy="70911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388204" y="4385052"/>
            <a:ext cx="1933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Irregular Shape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878667" y="4426305"/>
            <a:ext cx="399188" cy="307522"/>
            <a:chOff x="2486025" y="3619500"/>
            <a:chExt cx="1500188" cy="1155700"/>
          </a:xfrm>
          <a:solidFill>
            <a:schemeClr val="bg1"/>
          </a:solidFill>
        </p:grpSpPr>
        <p:sp>
          <p:nvSpPr>
            <p:cNvPr id="57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7223760" y="5356491"/>
            <a:ext cx="496824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572310" y="5702106"/>
            <a:ext cx="3993114" cy="400110"/>
            <a:chOff x="8117029" y="5086315"/>
            <a:chExt cx="3993114" cy="400110"/>
          </a:xfrm>
        </p:grpSpPr>
        <p:sp>
          <p:nvSpPr>
            <p:cNvPr id="60" name="矩形 59"/>
            <p:cNvSpPr/>
            <p:nvPr/>
          </p:nvSpPr>
          <p:spPr>
            <a:xfrm>
              <a:off x="8685616" y="5086315"/>
              <a:ext cx="34245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600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Reduce real objects to models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8117029" y="5180493"/>
              <a:ext cx="211754" cy="2117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074" name="Picture 2" descr="赛格威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71" y="2142599"/>
            <a:ext cx="2568253" cy="270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空气阻力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36" y="2119680"/>
            <a:ext cx="1373925" cy="6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齿轮摩擦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2797592"/>
            <a:ext cx="976998" cy="70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重心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78" y="3544388"/>
            <a:ext cx="88335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赛格威切割的图像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24" y="4230822"/>
            <a:ext cx="685540" cy="6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66" y="1347993"/>
            <a:ext cx="4899405" cy="3747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7766" y="5191125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Mechanical balance analysis of two wheeled balancing vehicle. [1]</a:t>
            </a:r>
            <a:endParaRPr lang="zh-CN" altLang="en-US" sz="12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42020" y="1266765"/>
            <a:ext cx="1441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Two wheels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798646" y="1360943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42020" y="2441515"/>
            <a:ext cx="2299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Inverted pendulum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798646" y="2528120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42020" y="3616265"/>
            <a:ext cx="2073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Two ideal motors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98646" y="3691684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2020" y="4791015"/>
            <a:ext cx="1755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Wheel friction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798646" y="4885193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014258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92" y="1405270"/>
            <a:ext cx="4938183" cy="3753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118916" y="870581"/>
                <a:ext cx="4644058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一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Left wheel mass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kg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—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Left wheel displacement 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—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Friction from the ground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一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horizontal reactive force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一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Moment of inertia of left wheels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CN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kg</m:t>
                        </m:r>
                        <m:r>
                          <a:rPr kumimoji="0" lang="en-US" altLang="zh-CN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kumimoji="0" lang="zh-CN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kumimoji="0" lang="en-US" altLang="zh-CN" sz="1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一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Left wheel rotation angle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rad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US" altLang="zh-CN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一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Left wheel torque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一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Radius of the wheel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);</m:t>
                    </m:r>
                  </m:oMath>
                </a14:m>
                <a:endParaRPr kumimoji="0" lang="zh-CN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916" y="870581"/>
                <a:ext cx="4644058" cy="2062103"/>
              </a:xfrm>
              <a:prstGeom prst="rect">
                <a:avLst/>
              </a:prstGeom>
              <a:blipFill rotWithShape="1">
                <a:blip r:embed="rId3"/>
                <a:stretch>
                  <a:fillRect l="-1" t="-31" r="8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48192" y="5191125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2 The force analysis of the right wheel of the self- balance scooter.[1]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828" y="3058611"/>
            <a:ext cx="6095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spcAft>
                <a:spcPts val="1200"/>
              </a:spcAft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EOMs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of left wheel: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563995" y="4015584"/>
                <a:ext cx="4309110" cy="772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&amp;</m:t>
                          </m:r>
                        </m:e>
                        <m:e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&amp;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b>
                            <m:sSubPr>
                              <m:ctrlP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kumimoji="0" lang="zh-CN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CN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</m:eqAr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B0502020202020204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5" y="4015584"/>
                <a:ext cx="4309110" cy="772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671517" y="3646203"/>
                <a:ext cx="60976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17" y="3646203"/>
                <a:ext cx="609765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" t="-7" r="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18916" y="5314877"/>
            <a:ext cx="6095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spcAft>
                <a:spcPts val="1200"/>
              </a:spcAft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right wheel can be totally analogous.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43801" y="3646203"/>
            <a:ext cx="2349499" cy="10810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6" y="1105320"/>
            <a:ext cx="4452409" cy="44808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3633" y="5586179"/>
            <a:ext cx="472863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3 Transient mechanical analysis of body pendulum.[1]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75602" y="2801704"/>
                <a:ext cx="6096000" cy="3644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Balance equation of the body in the horizontal direction: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¨"/>
                              <m:ctrlPr>
                                <a:rPr kumimoji="0" lang="zh-CN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horizontal displacement of the centroid is equal to:</a:t>
                </a:r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 defTabSz="91440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altLang="zh-CN" sz="20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sz="20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20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Then we have:</a:t>
                </a:r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¨"/>
                              <m:ctrlPr>
                                <a:rPr kumimoji="0" lang="zh-CN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¨"/>
                              <m:ctrlPr>
                                <a:rPr kumimoji="0" lang="zh-CN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20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kumimoji="0" lang="en-US" altLang="zh-CN" sz="20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sSup>
                        <m:sSupPr>
                          <m:ctrlPr>
                            <a:rPr kumimoji="0" lang="en-US" altLang="zh-CN" sz="20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0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kumimoji="0" lang="en-US" altLang="zh-CN" sz="20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0" lang="en-US" altLang="zh-CN" sz="20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acc>
                        <m:accPr>
                          <m:chr m:val="¨"/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kumimoji="0" lang="en-US" altLang="zh-CN" sz="20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zh-CN" altLang="zh-CN" sz="24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kumimoji="0" lang="en-US" altLang="zh-CN" sz="20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÷2</m:t>
                      </m:r>
                    </m:oMath>
                  </m:oMathPara>
                </a14:m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02" y="2801704"/>
                <a:ext cx="6096000" cy="3644587"/>
              </a:xfrm>
              <a:prstGeom prst="rect">
                <a:avLst/>
              </a:prstGeom>
              <a:blipFill rotWithShape="1">
                <a:blip r:embed="rId3"/>
                <a:stretch>
                  <a:fillRect l="-5" t="-2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938183" cy="461434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75602" y="701535"/>
                <a:ext cx="6493702" cy="2100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Mass of the pendulum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kg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en-US" altLang="zh-CN" sz="16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Vertical reactive forces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kumimoji="0" lang="zh-CN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Horizontal</a:t>
                </a:r>
                <a:r>
                  <a:rPr kumimoji="0" lang="en-US" altLang="zh-C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reactive forces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kumimoji="0" lang="zh-CN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Horizontal and vertical displacement</a:t>
                </a:r>
                <a:r>
                  <a:rPr kumimoji="0" lang="en-US" altLang="zh-C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of the pendulum.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vehicle body displacement of the center of mass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distance from the center of mass to the axle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inclination angle of the pendulum rod </a:t>
                </a:r>
                <a14:m>
                  <m:oMath xmlns:m="http://schemas.openxmlformats.org/officeDocument/2006/math"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rad</m:t>
                    </m:r>
                    <m:r>
                      <a:rPr kumimoji="0" lang="en-US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一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moment of inertia of the pendulum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kg</m:t>
                        </m:r>
                        <m:r>
                          <a:rPr lang="en-US" altLang="zh-CN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zh-CN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02" y="701535"/>
                <a:ext cx="6493702" cy="2100062"/>
              </a:xfrm>
              <a:prstGeom prst="rect">
                <a:avLst/>
              </a:prstGeom>
              <a:blipFill rotWithShape="1">
                <a:blip r:embed="rId4"/>
                <a:stretch>
                  <a:fillRect l="-4" t="-24" r="7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GQ2MmUxYjYyNmM5ODg4ZmY0NWM4MjM3M2ZlOGVlZTgifQ=="/>
</p:tagLst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1615</Words>
  <Application>Microsoft Office PowerPoint</Application>
  <PresentationFormat>宽屏</PresentationFormat>
  <Paragraphs>222</Paragraphs>
  <Slides>33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Cambria Math</vt:lpstr>
      <vt:lpstr>Century Gothic</vt:lpstr>
      <vt:lpstr>Georgia</vt:lpstr>
      <vt:lpstr>Times New Roman</vt:lpstr>
      <vt:lpstr>模板页面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弯拽吾</cp:lastModifiedBy>
  <cp:revision>119</cp:revision>
  <dcterms:created xsi:type="dcterms:W3CDTF">2015-08-18T02:51:00Z</dcterms:created>
  <dcterms:modified xsi:type="dcterms:W3CDTF">2022-05-17T07:58:44Z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BAD20120C48E47B396E9B21D8ABAC3AE</vt:lpwstr>
  </property>
  <property fmtid="{D5CDD505-2E9C-101B-9397-08002B2CF9AE}" pid="3" name="KSOProductBuildVer">
    <vt:lpwstr>2052-11.1.0.11636</vt:lpwstr>
  </property>
</Properties>
</file>